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9" r:id="rId7"/>
    <p:sldId id="270" r:id="rId8"/>
    <p:sldId id="271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2" r:id="rId18"/>
    <p:sldId id="273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0EE"/>
    <a:srgbClr val="BCF2DD"/>
    <a:srgbClr val="53DFC8"/>
    <a:srgbClr val="F2D1F7"/>
    <a:srgbClr val="50E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93053" autoAdjust="0"/>
  </p:normalViewPr>
  <p:slideViewPr>
    <p:cSldViewPr>
      <p:cViewPr>
        <p:scale>
          <a:sx n="60" d="100"/>
          <a:sy n="60" d="100"/>
        </p:scale>
        <p:origin x="-240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1.- ¿Suele consumir dulces? 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Hoja1!$A$2:$A$3</c:f>
              <c:strCache>
                <c:ptCount val="2"/>
                <c:pt idx="0">
                  <c:v>a) Si  </c:v>
                </c:pt>
                <c:pt idx="1">
                  <c:v>b) No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82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800"/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10.- ¿En donde prefiere comprar sus dulces?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a) tienda</c:v>
                </c:pt>
                <c:pt idx="1">
                  <c:v>b) super mercado</c:v>
                </c:pt>
                <c:pt idx="2">
                  <c:v>c) dulcerias              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40</c:v>
                </c:pt>
                <c:pt idx="1">
                  <c:v>20</c:v>
                </c:pt>
                <c:pt idx="2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800" b="1"/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2.-¿Que tan frecuente sueles consumir dulces?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Hoja1!$A$2:$A$4</c:f>
              <c:strCache>
                <c:ptCount val="3"/>
                <c:pt idx="0">
                  <c:v>a) siempre</c:v>
                </c:pt>
                <c:pt idx="1">
                  <c:v>b) a veces</c:v>
                </c:pt>
                <c:pt idx="2">
                  <c:v>c) nunca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55</c:v>
                </c:pt>
                <c:pt idx="1">
                  <c:v>33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3.-¿En cuánto calcula su gasto respecto a golosinas? 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Hoja1!$A$2:$A$5</c:f>
              <c:strCache>
                <c:ptCount val="4"/>
                <c:pt idx="0">
                  <c:v>a) $ 5 - $10 </c:v>
                </c:pt>
                <c:pt idx="1">
                  <c:v>b) $11 -$20</c:v>
                </c:pt>
                <c:pt idx="2">
                  <c:v>c) $21 - $50 </c:v>
                </c:pt>
                <c:pt idx="3">
                  <c:v>d) $51 - $100  ó más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22</c:v>
                </c:pt>
                <c:pt idx="3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4.- ¿En la compra de dulces, ¿cual suele ser el factor determinante? 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a) Marca </c:v>
                </c:pt>
                <c:pt idx="1">
                  <c:v>b) Precio </c:v>
                </c:pt>
                <c:pt idx="2">
                  <c:v>c) Tipo de dulce                    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800" b="1"/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5.- ¿Qué prefiere, dulces caseros o dulces empaquetados? 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a) dulces caseros</c:v>
                </c:pt>
                <c:pt idx="1">
                  <c:v>b) dulces empaquetados</c:v>
                </c:pt>
                <c:pt idx="2">
                  <c:v>c) ambos.                                   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30</c:v>
                </c:pt>
                <c:pt idx="1">
                  <c:v>40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6.-¿Quiénes consumen más las golosinas?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a) niños</c:v>
                </c:pt>
                <c:pt idx="1">
                  <c:v>b) jovenes</c:v>
                </c:pt>
                <c:pt idx="2">
                  <c:v>c) adultos.                                   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32407407407407"/>
          <c:y val="0.64375080852944666"/>
          <c:w val="0.34027777777777779"/>
          <c:h val="0.35624919147055334"/>
        </c:manualLayout>
      </c:layout>
      <c:overlay val="0"/>
      <c:txPr>
        <a:bodyPr/>
        <a:lstStyle/>
        <a:p>
          <a:pPr>
            <a:defRPr sz="1800" b="1"/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7.- ¿Te gusta que te regalen dulces?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a) si</c:v>
                </c:pt>
                <c:pt idx="1">
                  <c:v>b) poco.</c:v>
                </c:pt>
                <c:pt idx="2">
                  <c:v>c) no            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8.-¿Qué beneficios crees que obtienes al consumir chocolates? 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a) Calorias</c:v>
                </c:pt>
                <c:pt idx="1">
                  <c:v>b)Calmar la ansiedad </c:v>
                </c:pt>
                <c:pt idx="2">
                  <c:v>c)Placer                                       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800" b="1"/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693240586231321"/>
          <c:y val="2.351590564011406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9.- ¿Cuál de las siguientes opciones crees que es una necesidad para ti como consumidor de dulces?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a) calidad del producto</c:v>
                </c:pt>
                <c:pt idx="1">
                  <c:v>b) Precios mas bajos</c:v>
                </c:pt>
                <c:pt idx="2">
                  <c:v>c) Sabores                                 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59BB-8801-4D33-8AA8-BD6433E6D048}" type="datetimeFigureOut">
              <a:rPr lang="es-MX" smtClean="0"/>
              <a:t>22/02/2015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D618-52CA-4882-BDC2-87F62E1835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811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59BB-8801-4D33-8AA8-BD6433E6D048}" type="datetimeFigureOut">
              <a:rPr lang="es-MX" smtClean="0"/>
              <a:t>22/02/2015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D618-52CA-4882-BDC2-87F62E1835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7779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59BB-8801-4D33-8AA8-BD6433E6D048}" type="datetimeFigureOut">
              <a:rPr lang="es-MX" smtClean="0"/>
              <a:t>22/02/2015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D618-52CA-4882-BDC2-87F62E1835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42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59BB-8801-4D33-8AA8-BD6433E6D048}" type="datetimeFigureOut">
              <a:rPr lang="es-MX" smtClean="0"/>
              <a:t>22/02/2015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D618-52CA-4882-BDC2-87F62E1835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462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59BB-8801-4D33-8AA8-BD6433E6D048}" type="datetimeFigureOut">
              <a:rPr lang="es-MX" smtClean="0"/>
              <a:t>22/02/2015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D618-52CA-4882-BDC2-87F62E1835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203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59BB-8801-4D33-8AA8-BD6433E6D048}" type="datetimeFigureOut">
              <a:rPr lang="es-MX" smtClean="0"/>
              <a:t>22/02/2015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D618-52CA-4882-BDC2-87F62E1835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626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59BB-8801-4D33-8AA8-BD6433E6D048}" type="datetimeFigureOut">
              <a:rPr lang="es-MX" smtClean="0"/>
              <a:t>22/02/2015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D618-52CA-4882-BDC2-87F62E1835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474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59BB-8801-4D33-8AA8-BD6433E6D048}" type="datetimeFigureOut">
              <a:rPr lang="es-MX" smtClean="0"/>
              <a:t>22/02/2015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D618-52CA-4882-BDC2-87F62E1835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214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59BB-8801-4D33-8AA8-BD6433E6D048}" type="datetimeFigureOut">
              <a:rPr lang="es-MX" smtClean="0"/>
              <a:t>22/02/2015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D618-52CA-4882-BDC2-87F62E1835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951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59BB-8801-4D33-8AA8-BD6433E6D048}" type="datetimeFigureOut">
              <a:rPr lang="es-MX" smtClean="0"/>
              <a:t>22/02/2015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D618-52CA-4882-BDC2-87F62E1835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880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59BB-8801-4D33-8AA8-BD6433E6D048}" type="datetimeFigureOut">
              <a:rPr lang="es-MX" smtClean="0"/>
              <a:t>22/02/2015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D618-52CA-4882-BDC2-87F62E1835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320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F59BB-8801-4D33-8AA8-BD6433E6D048}" type="datetimeFigureOut">
              <a:rPr lang="es-MX" smtClean="0"/>
              <a:t>22/02/2015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2D618-52CA-4882-BDC2-87F62E1835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067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2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previews.123rf.com/images/cdukes/cdukes0903/cdukes090300009/4493995-an-illustration-of-pastel-colored-polka-dots-d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58516" y="116632"/>
            <a:ext cx="5626968" cy="1156990"/>
          </a:xfrm>
          <a:solidFill>
            <a:srgbClr val="50E2D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LOGOTIPO</a:t>
            </a:r>
            <a:endParaRPr lang="es-MX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353"/>
            <a:ext cx="3672408" cy="3274350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136" y="1340768"/>
            <a:ext cx="2978935" cy="297893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14746"/>
            <a:ext cx="6912768" cy="412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4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99" y="-72164"/>
            <a:ext cx="9324528" cy="691396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71800" y="1124744"/>
            <a:ext cx="5040560" cy="638944"/>
          </a:xfrm>
          <a:solidFill>
            <a:srgbClr val="50E2D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MX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ESLOGAN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814650"/>
            <a:ext cx="7715200" cy="40219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9600" b="1" dirty="0" err="1">
                <a:latin typeface="Edwardian Script ITC" pitchFamily="66" charset="0"/>
              </a:rPr>
              <a:t>Misuki</a:t>
            </a:r>
            <a:r>
              <a:rPr lang="es-MX" sz="9600" b="1" dirty="0">
                <a:latin typeface="Edwardian Script ITC" pitchFamily="66" charset="0"/>
              </a:rPr>
              <a:t> dulces que te </a:t>
            </a:r>
            <a:endParaRPr lang="es-MX" sz="9600" b="1" dirty="0" smtClean="0">
              <a:latin typeface="Edwardian Script ITC" pitchFamily="66" charset="0"/>
            </a:endParaRPr>
          </a:p>
          <a:p>
            <a:pPr marL="0" indent="0" algn="ctr">
              <a:buNone/>
            </a:pPr>
            <a:r>
              <a:rPr lang="es-MX" sz="9600" b="1" dirty="0" smtClean="0">
                <a:latin typeface="Edwardian Script ITC" pitchFamily="66" charset="0"/>
              </a:rPr>
              <a:t>harán</a:t>
            </a:r>
            <a:r>
              <a:rPr lang="es-MX" sz="9600" b="1" dirty="0">
                <a:latin typeface="Edwardian Script ITC" pitchFamily="66" charset="0"/>
              </a:rPr>
              <a:t> sumamente feliz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57192"/>
            <a:ext cx="1625397" cy="13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80" y="0"/>
            <a:ext cx="9198292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Estudio de mercado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651370"/>
              </p:ext>
            </p:extLst>
          </p:nvPr>
        </p:nvGraphicFramePr>
        <p:xfrm>
          <a:off x="107504" y="2276872"/>
          <a:ext cx="4308229" cy="3229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085814982"/>
              </p:ext>
            </p:extLst>
          </p:nvPr>
        </p:nvGraphicFramePr>
        <p:xfrm>
          <a:off x="4716016" y="2276872"/>
          <a:ext cx="4262264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755576" y="119675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Nosotros  aplicamos la encuesta a 100 personas en el centro de Tehuacán Puebla de un horario de 1:00 pm a 4:00 pm, donde nos dieron los siguientes resultados.</a:t>
            </a:r>
            <a:endParaRPr lang="es-MX" dirty="0"/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310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291196"/>
              </p:ext>
            </p:extLst>
          </p:nvPr>
        </p:nvGraphicFramePr>
        <p:xfrm>
          <a:off x="323528" y="1988840"/>
          <a:ext cx="4104456" cy="39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000054040"/>
              </p:ext>
            </p:extLst>
          </p:nvPr>
        </p:nvGraphicFramePr>
        <p:xfrm>
          <a:off x="4320480" y="2132856"/>
          <a:ext cx="4838328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12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reviews.123rf.com/images/casejustin/casejustin1201/casejustin120100035/12034802-seamless-pattern-big-white-polka-dots-pastel-aqua-background-includes-pattern-swatch-that-will-sea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916091253"/>
              </p:ext>
            </p:extLst>
          </p:nvPr>
        </p:nvGraphicFramePr>
        <p:xfrm>
          <a:off x="-540568" y="2276872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847841195"/>
              </p:ext>
            </p:extLst>
          </p:nvPr>
        </p:nvGraphicFramePr>
        <p:xfrm>
          <a:off x="4788024" y="2132856"/>
          <a:ext cx="512636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5585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1.bp.blogspot.com/_7zVmU7DEHNg/R4kUHvMrNFI/AAAAAAAAHVg/ZCueXax5cK8/s400/circulos-past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489895"/>
              </p:ext>
            </p:extLst>
          </p:nvPr>
        </p:nvGraphicFramePr>
        <p:xfrm>
          <a:off x="179512" y="2060848"/>
          <a:ext cx="3970784" cy="406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387426289"/>
              </p:ext>
            </p:extLst>
          </p:nvPr>
        </p:nvGraphicFramePr>
        <p:xfrm>
          <a:off x="4139952" y="2132856"/>
          <a:ext cx="4838328" cy="37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57888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previews.123rf.com/images/cdukes/cdukes0903/cdukes090300009/4493995-an-illustration-of-pastel-colored-polka-dots-d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41876617"/>
              </p:ext>
            </p:extLst>
          </p:nvPr>
        </p:nvGraphicFramePr>
        <p:xfrm>
          <a:off x="-10407" y="2132856"/>
          <a:ext cx="418169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888253896"/>
              </p:ext>
            </p:extLst>
          </p:nvPr>
        </p:nvGraphicFramePr>
        <p:xfrm>
          <a:off x="3659444" y="234888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3733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4.bp.blogspot.com/_7zVmU7DEHNg/R4p4yPMrN5I/AAAAAAAAHb8/Q2lqlEgdH2A/s400/minipuntos-rosa-past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1" y="-710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DCC0EE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MX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Publicidad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b="1" dirty="0"/>
              <a:t>Anunciaremos nuestros productos mediante comerciales por televisión de un horario de 1 a 2 pm y de 6 a 9 pm ya que es donde generalmente las familias se reúnen y así puedan conocer nuestros productos ya que va dirigido a todo publico en general</a:t>
            </a:r>
            <a:r>
              <a:rPr lang="es-MX" b="1" dirty="0" smtClean="0"/>
              <a:t>.</a:t>
            </a:r>
            <a:endParaRPr lang="es-MX" dirty="0"/>
          </a:p>
        </p:txBody>
      </p:sp>
      <p:pic>
        <p:nvPicPr>
          <p:cNvPr id="5" name="Picture 2" descr="http://xombitgames.com/wp-content/blogs.dir/27/files/2013/10/Anuncios-TV-call-of-duty-ghosts-battlefield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69537"/>
            <a:ext cx="4824536" cy="22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557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_7zVmU7DEHNg/R4kUHvMrNFI/AAAAAAAAHVg/ZCueXax5cK8/s400/circulos-past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MX" b="1" dirty="0"/>
              <a:t>Algo mas que haremos para darnos a conocer será</a:t>
            </a:r>
            <a:r>
              <a:rPr lang="es-MX" b="1" dirty="0" smtClean="0"/>
              <a:t>:</a:t>
            </a:r>
          </a:p>
          <a:p>
            <a:pPr marL="0" indent="0">
              <a:buNone/>
            </a:pPr>
            <a:endParaRPr lang="es-MX" b="1" dirty="0"/>
          </a:p>
          <a:p>
            <a:pPr>
              <a:buFont typeface="Wingdings" pitchFamily="2" charset="2"/>
              <a:buChar char="Ø"/>
            </a:pPr>
            <a:r>
              <a:rPr lang="es-MX" b="1" dirty="0"/>
              <a:t>Folletos</a:t>
            </a:r>
          </a:p>
          <a:p>
            <a:pPr>
              <a:buFont typeface="Wingdings" pitchFamily="2" charset="2"/>
              <a:buChar char="Ø"/>
            </a:pPr>
            <a:r>
              <a:rPr lang="es-MX" b="1" dirty="0"/>
              <a:t>Tarjetas de Presentación.</a:t>
            </a:r>
          </a:p>
          <a:p>
            <a:pPr>
              <a:buFont typeface="Wingdings" pitchFamily="2" charset="2"/>
              <a:buChar char="Ø"/>
            </a:pPr>
            <a:r>
              <a:rPr lang="es-MX" b="1" dirty="0"/>
              <a:t>Carteles.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28800"/>
            <a:ext cx="3429479" cy="2048161"/>
          </a:xfrm>
          <a:prstGeom prst="rect">
            <a:avLst/>
          </a:prstGeom>
        </p:spPr>
      </p:pic>
      <p:pic>
        <p:nvPicPr>
          <p:cNvPr id="6" name="3 Marcador de contenid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83650"/>
            <a:ext cx="3672408" cy="327435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52413"/>
            <a:ext cx="3672407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4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_7zVmU7DEHNg/R4kUHvMrNFI/AAAAAAAAHVg/ZCueXax5cK8/s400/circulos-past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ogive.com.co/uploads/categoria/new/98b0d11458f85d4c8ab4b235556b6be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29000"/>
            <a:ext cx="4297660" cy="342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dirty="0"/>
              <a:t>El producto en el cual nuestra microempresa </a:t>
            </a:r>
            <a:r>
              <a:rPr lang="es-MX" sz="4000" dirty="0" smtClean="0"/>
              <a:t>emprenderá será </a:t>
            </a:r>
            <a:r>
              <a:rPr lang="es-MX" sz="4000" dirty="0"/>
              <a:t>los dulces o golosinas buscando </a:t>
            </a:r>
            <a:r>
              <a:rPr lang="es-MX" sz="4000" dirty="0" smtClean="0"/>
              <a:t>satisfacer </a:t>
            </a:r>
            <a:r>
              <a:rPr lang="es-MX" sz="4000" dirty="0"/>
              <a:t>las necesidades inmediatas de nuestros clientes, teniendo una gran </a:t>
            </a:r>
            <a:r>
              <a:rPr lang="es-MX" sz="4000" dirty="0" smtClean="0"/>
              <a:t>extensión </a:t>
            </a:r>
            <a:r>
              <a:rPr lang="es-MX" sz="4000" dirty="0"/>
              <a:t>en surtido con una </a:t>
            </a:r>
            <a:r>
              <a:rPr lang="es-MX" sz="4000" dirty="0" smtClean="0"/>
              <a:t>excelencia </a:t>
            </a:r>
            <a:r>
              <a:rPr lang="es-MX" sz="4000" dirty="0"/>
              <a:t>en nuestro servicio y la calidad de nuestros productos.</a:t>
            </a:r>
          </a:p>
        </p:txBody>
      </p:sp>
    </p:spTree>
    <p:extLst>
      <p:ext uri="{BB962C8B-B14F-4D97-AF65-F5344CB8AC3E}">
        <p14:creationId xmlns:p14="http://schemas.microsoft.com/office/powerpoint/2010/main" val="258751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0"/>
            <a:ext cx="9133059" cy="6858001"/>
          </a:xfr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029721"/>
            <a:ext cx="2160772" cy="374276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827583" y="1772816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latin typeface="Arabic Typesetting" pitchFamily="66" charset="-78"/>
                <a:cs typeface="Arabic Typesetting" pitchFamily="66" charset="-78"/>
              </a:rPr>
              <a:t>Deleitar y </a:t>
            </a:r>
            <a:r>
              <a:rPr lang="es-MX" sz="5400" b="1" dirty="0" smtClean="0">
                <a:latin typeface="Arabic Typesetting" pitchFamily="66" charset="-78"/>
                <a:cs typeface="Arabic Typesetting" pitchFamily="66" charset="-78"/>
              </a:rPr>
              <a:t>satisfacer </a:t>
            </a:r>
            <a:r>
              <a:rPr lang="es-MX" sz="5400" b="1" dirty="0">
                <a:latin typeface="Arabic Typesetting" pitchFamily="66" charset="-78"/>
                <a:cs typeface="Arabic Typesetting" pitchFamily="66" charset="-78"/>
              </a:rPr>
              <a:t>a nuestros clientes, </a:t>
            </a:r>
            <a:r>
              <a:rPr lang="es-MX" sz="5400" b="1" dirty="0" smtClean="0">
                <a:latin typeface="Arabic Typesetting" pitchFamily="66" charset="-78"/>
                <a:cs typeface="Arabic Typesetting" pitchFamily="66" charset="-78"/>
              </a:rPr>
              <a:t>contando </a:t>
            </a:r>
            <a:r>
              <a:rPr lang="es-MX" sz="5400" b="1" dirty="0">
                <a:latin typeface="Arabic Typesetting" pitchFamily="66" charset="-78"/>
                <a:cs typeface="Arabic Typesetting" pitchFamily="66" charset="-78"/>
              </a:rPr>
              <a:t>con un surtido extenso con una excelencia en nuestro servicio y productos.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445814" y="561454"/>
            <a:ext cx="4468396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Misión</a:t>
            </a:r>
            <a:endParaRPr lang="es-MX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http://galeon.com/dulceriadelicia/caramel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99792" cy="200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asdelicias.com.mx/_/img/dulc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0" y="5440684"/>
            <a:ext cx="8896383" cy="141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91" y="0"/>
            <a:ext cx="9316798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410944" cy="1138138"/>
          </a:xfr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Visión</a:t>
            </a:r>
          </a:p>
        </p:txBody>
      </p:sp>
      <p:pic>
        <p:nvPicPr>
          <p:cNvPr id="2050" name="Picture 2" descr="http://i608.photobucket.com/albums/tt167/choelena/navidad/dulc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49380"/>
            <a:ext cx="3010774" cy="240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lomarkint.com/images/mundo-dulc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0688"/>
            <a:ext cx="2828925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55712" y="1700807"/>
            <a:ext cx="68525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MX" sz="4000" b="1" dirty="0">
                <a:solidFill>
                  <a:schemeClr val="bg2">
                    <a:lumMod val="10000"/>
                  </a:schemeClr>
                </a:solidFill>
                <a:latin typeface="Aparajita" pitchFamily="34" charset="0"/>
                <a:cs typeface="Aparajita" pitchFamily="34" charset="0"/>
              </a:rPr>
              <a:t>Una microempresa con </a:t>
            </a:r>
            <a:r>
              <a:rPr lang="es-MX" sz="4000" b="1" dirty="0" smtClean="0">
                <a:solidFill>
                  <a:schemeClr val="bg2">
                    <a:lumMod val="10000"/>
                  </a:schemeClr>
                </a:solidFill>
                <a:latin typeface="Aparajita" pitchFamily="34" charset="0"/>
                <a:cs typeface="Aparajita" pitchFamily="34" charset="0"/>
              </a:rPr>
              <a:t>líderes confiables </a:t>
            </a:r>
            <a:r>
              <a:rPr lang="es-MX" sz="4000" b="1" dirty="0">
                <a:solidFill>
                  <a:schemeClr val="bg2">
                    <a:lumMod val="10000"/>
                  </a:schemeClr>
                </a:solidFill>
                <a:latin typeface="Aparajita" pitchFamily="34" charset="0"/>
                <a:cs typeface="Aparajita" pitchFamily="34" charset="0"/>
              </a:rPr>
              <a:t>para nuestros consumidores.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4000" b="1" dirty="0">
                <a:solidFill>
                  <a:schemeClr val="bg2">
                    <a:lumMod val="10000"/>
                  </a:schemeClr>
                </a:solidFill>
                <a:latin typeface="Aparajita" pitchFamily="34" charset="0"/>
                <a:cs typeface="Aparajita" pitchFamily="34" charset="0"/>
              </a:rPr>
              <a:t>Una empresa innovadora, que mira hacia el futuro.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4000" b="1" dirty="0">
                <a:solidFill>
                  <a:schemeClr val="bg2">
                    <a:lumMod val="10000"/>
                  </a:schemeClr>
                </a:solidFill>
                <a:latin typeface="Aparajita" pitchFamily="34" charset="0"/>
                <a:cs typeface="Aparajita" pitchFamily="34" charset="0"/>
              </a:rPr>
              <a:t>Una empresa con un buen </a:t>
            </a:r>
            <a:r>
              <a:rPr lang="es-MX" sz="4000" b="1" dirty="0" smtClean="0">
                <a:solidFill>
                  <a:schemeClr val="bg2">
                    <a:lumMod val="10000"/>
                  </a:schemeClr>
                </a:solidFill>
                <a:latin typeface="Aparajita" pitchFamily="34" charset="0"/>
                <a:cs typeface="Aparajita" pitchFamily="34" charset="0"/>
              </a:rPr>
              <a:t>servicio.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4000" b="1" dirty="0" smtClean="0">
                <a:solidFill>
                  <a:schemeClr val="bg2">
                    <a:lumMod val="10000"/>
                  </a:schemeClr>
                </a:solidFill>
                <a:latin typeface="Aparajita" pitchFamily="34" charset="0"/>
                <a:cs typeface="Aparajita" pitchFamily="34" charset="0"/>
              </a:rPr>
              <a:t>Un </a:t>
            </a:r>
            <a:r>
              <a:rPr lang="es-MX" sz="4000" b="1" dirty="0">
                <a:solidFill>
                  <a:schemeClr val="bg2">
                    <a:lumMod val="10000"/>
                  </a:schemeClr>
                </a:solidFill>
                <a:latin typeface="Aparajita" pitchFamily="34" charset="0"/>
                <a:cs typeface="Aparajita" pitchFamily="34" charset="0"/>
              </a:rPr>
              <a:t>extenso surtido y variedades a la </a:t>
            </a:r>
            <a:r>
              <a:rPr lang="es-MX" sz="4000" b="1" dirty="0" smtClean="0">
                <a:solidFill>
                  <a:schemeClr val="bg2">
                    <a:lumMod val="10000"/>
                  </a:schemeClr>
                </a:solidFill>
                <a:latin typeface="Aparajita" pitchFamily="34" charset="0"/>
                <a:cs typeface="Aparajita" pitchFamily="34" charset="0"/>
              </a:rPr>
              <a:t>petición </a:t>
            </a:r>
            <a:r>
              <a:rPr lang="es-MX" sz="4000" b="1" dirty="0">
                <a:solidFill>
                  <a:schemeClr val="bg2">
                    <a:lumMod val="10000"/>
                  </a:schemeClr>
                </a:solidFill>
                <a:latin typeface="Aparajita" pitchFamily="34" charset="0"/>
                <a:cs typeface="Aparajita" pitchFamily="34" charset="0"/>
              </a:rPr>
              <a:t>del cliente</a:t>
            </a:r>
            <a:r>
              <a:rPr lang="es-MX" sz="4000" b="1" dirty="0" smtClean="0">
                <a:solidFill>
                  <a:schemeClr val="bg2">
                    <a:lumMod val="10000"/>
                  </a:schemeClr>
                </a:solidFill>
                <a:latin typeface="Aparajita" pitchFamily="34" charset="0"/>
                <a:cs typeface="Aparajita" pitchFamily="34" charset="0"/>
              </a:rPr>
              <a:t>.</a:t>
            </a:r>
            <a:endParaRPr lang="es-MX" sz="4000" b="1" dirty="0">
              <a:solidFill>
                <a:schemeClr val="bg2">
                  <a:lumMod val="10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3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reviews.123rf.com/images/casejustin/casejustin1201/casejustin120100035/12034802-seamless-pattern-big-white-polka-dots-pastel-aqua-background-includes-pattern-swatch-that-will-sea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332656"/>
            <a:ext cx="5698976" cy="1138138"/>
          </a:xfr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Valores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4400" b="1" dirty="0">
                <a:latin typeface="Aparajita" pitchFamily="34" charset="0"/>
                <a:cs typeface="Aparajita" pitchFamily="34" charset="0"/>
              </a:rPr>
              <a:t>Somos una empresa confiable donde nos basamos en</a:t>
            </a:r>
            <a:r>
              <a:rPr lang="es-MX" sz="4400" b="1" dirty="0" smtClean="0">
                <a:latin typeface="Aparajita" pitchFamily="34" charset="0"/>
                <a:cs typeface="Aparajita" pitchFamily="34" charset="0"/>
              </a:rPr>
              <a:t>:</a:t>
            </a:r>
          </a:p>
        </p:txBody>
      </p:sp>
      <p:pic>
        <p:nvPicPr>
          <p:cNvPr id="3078" name="Picture 6" descr="http://fc01.deviantart.net/fs71/f/2014/151/9/a/png_de_dulces_by_alexunicornx3-d7khu0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556" y="4338975"/>
            <a:ext cx="10009112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979712" y="2276872"/>
            <a:ext cx="370892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4400" b="1" dirty="0" smtClean="0">
              <a:latin typeface="Aparajita" pitchFamily="34" charset="0"/>
              <a:cs typeface="Aparajit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MX" sz="4000" b="1" dirty="0" smtClean="0">
                <a:latin typeface="Aparajita" pitchFamily="34" charset="0"/>
                <a:cs typeface="Aparajita" pitchFamily="34" charset="0"/>
              </a:rPr>
              <a:t>Liderazgo</a:t>
            </a:r>
          </a:p>
          <a:p>
            <a:pPr>
              <a:buFont typeface="Wingdings" pitchFamily="2" charset="2"/>
              <a:buChar char="ü"/>
            </a:pPr>
            <a:r>
              <a:rPr lang="es-MX" sz="4000" b="1" dirty="0" smtClean="0">
                <a:latin typeface="Aparajita" pitchFamily="34" charset="0"/>
                <a:cs typeface="Aparajita" pitchFamily="34" charset="0"/>
              </a:rPr>
              <a:t>Responsabilidad</a:t>
            </a:r>
          </a:p>
          <a:p>
            <a:pPr>
              <a:buFont typeface="Wingdings" pitchFamily="2" charset="2"/>
              <a:buChar char="ü"/>
            </a:pPr>
            <a:r>
              <a:rPr lang="es-MX" sz="4000" b="1" dirty="0" smtClean="0">
                <a:latin typeface="Aparajita" pitchFamily="34" charset="0"/>
                <a:cs typeface="Aparajita" pitchFamily="34" charset="0"/>
              </a:rPr>
              <a:t>Calidad</a:t>
            </a:r>
          </a:p>
          <a:p>
            <a:pPr>
              <a:buFont typeface="Wingdings" pitchFamily="2" charset="2"/>
              <a:buChar char="ü"/>
            </a:pPr>
            <a:r>
              <a:rPr lang="es-MX" sz="4000" b="1" dirty="0" smtClean="0">
                <a:latin typeface="Aparajita" pitchFamily="34" charset="0"/>
                <a:cs typeface="Aparajita" pitchFamily="34" charset="0"/>
              </a:rPr>
              <a:t>Integridad</a:t>
            </a:r>
          </a:p>
          <a:p>
            <a:pPr>
              <a:buFont typeface="Wingdings" pitchFamily="2" charset="2"/>
              <a:buChar char="ü"/>
            </a:pPr>
            <a:r>
              <a:rPr lang="es-MX" sz="4000" b="1" dirty="0" smtClean="0">
                <a:latin typeface="Aparajita" pitchFamily="34" charset="0"/>
                <a:cs typeface="Aparajita" pitchFamily="34" charset="0"/>
              </a:rPr>
              <a:t>Adaptación</a:t>
            </a:r>
          </a:p>
          <a:p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411573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-T3sq5FQ9kUQ/UWzOKXBIYBI/AAAAAAAAC04/bT23w8MaUP8/s1600/textura+pastel+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2D1F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FILOSOFIA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/>
              <a:t>BUSCANDO SIEMPRE LA SATISFACCIÓN DEL CLIENTE.  APERTURA PARA APRENDER Y COMPARTIR CONOCIMIENTOS. UNIR ESFUERZOS Y TALENTOS, PARA EL LOGRO DE OBJETIVOS COMUNES.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63677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kasecupcakes.260mb.net/imagenes/FONDO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0" y="0"/>
            <a:ext cx="9151189" cy="688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53DFC8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MX" b="1" dirty="0"/>
              <a:t>Estructura Organizacional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b="1" dirty="0" smtClean="0"/>
              <a:t>Miriam </a:t>
            </a:r>
            <a:r>
              <a:rPr lang="es-MX" b="1" dirty="0"/>
              <a:t>Salome Soriano </a:t>
            </a:r>
            <a:r>
              <a:rPr lang="es-MX" b="1" dirty="0" smtClean="0"/>
              <a:t>Sánchez: </a:t>
            </a:r>
            <a:r>
              <a:rPr lang="es-ES" dirty="0"/>
              <a:t>Jefe de </a:t>
            </a:r>
            <a:r>
              <a:rPr lang="es-ES" dirty="0" smtClean="0"/>
              <a:t>marca y Director general</a:t>
            </a:r>
          </a:p>
          <a:p>
            <a:r>
              <a:rPr lang="es-MX" b="1" dirty="0" smtClean="0"/>
              <a:t>Alondra </a:t>
            </a:r>
            <a:r>
              <a:rPr lang="es-MX" b="1" dirty="0"/>
              <a:t>Vega Ortiz</a:t>
            </a:r>
            <a:r>
              <a:rPr lang="es-MX" b="1" dirty="0" smtClean="0"/>
              <a:t>: </a:t>
            </a:r>
            <a:r>
              <a:rPr lang="es-ES" dirty="0" smtClean="0"/>
              <a:t>Ejecutivo Y </a:t>
            </a:r>
            <a:r>
              <a:rPr lang="es-ES" dirty="0"/>
              <a:t>Gerente </a:t>
            </a:r>
            <a:r>
              <a:rPr lang="es-ES" dirty="0" smtClean="0"/>
              <a:t>general</a:t>
            </a:r>
            <a:endParaRPr lang="es-MX" b="1" dirty="0" smtClean="0"/>
          </a:p>
          <a:p>
            <a:pPr lvl="0"/>
            <a:r>
              <a:rPr lang="es-MX" b="1" dirty="0" smtClean="0"/>
              <a:t>José Ignacio Cosco Urrutia:</a:t>
            </a:r>
            <a:r>
              <a:rPr lang="es-MX" dirty="0">
                <a:solidFill>
                  <a:prstClr val="black"/>
                </a:solidFill>
              </a:rPr>
              <a:t> </a:t>
            </a:r>
            <a:r>
              <a:rPr lang="es-ES" dirty="0">
                <a:solidFill>
                  <a:prstClr val="black"/>
                </a:solidFill>
              </a:rPr>
              <a:t>Director de </a:t>
            </a:r>
            <a:r>
              <a:rPr lang="es-ES" dirty="0" smtClean="0">
                <a:solidFill>
                  <a:prstClr val="black"/>
                </a:solidFill>
              </a:rPr>
              <a:t>finanzas</a:t>
            </a:r>
            <a:endParaRPr lang="es-MX" dirty="0" smtClean="0"/>
          </a:p>
          <a:p>
            <a:r>
              <a:rPr lang="es-MX" b="1" dirty="0" smtClean="0"/>
              <a:t>Josué Alejandro Solís Guzmán: </a:t>
            </a:r>
            <a:r>
              <a:rPr lang="es-MX" dirty="0" smtClean="0"/>
              <a:t>Gerente</a:t>
            </a:r>
          </a:p>
          <a:p>
            <a:pPr lvl="0"/>
            <a:r>
              <a:rPr lang="es-MX" b="1" dirty="0">
                <a:solidFill>
                  <a:prstClr val="black"/>
                </a:solidFill>
              </a:rPr>
              <a:t>Pedro Raúl Fermín Martínez:</a:t>
            </a:r>
            <a:r>
              <a:rPr lang="es-MX" dirty="0">
                <a:solidFill>
                  <a:prstClr val="black"/>
                </a:solidFill>
              </a:rPr>
              <a:t> </a:t>
            </a:r>
            <a:r>
              <a:rPr lang="es-MX" dirty="0" smtClean="0">
                <a:solidFill>
                  <a:prstClr val="black"/>
                </a:solidFill>
              </a:rPr>
              <a:t>Sub-Gerente.</a:t>
            </a:r>
          </a:p>
          <a:p>
            <a:pPr lvl="0"/>
            <a:r>
              <a:rPr lang="es-MX" b="1" dirty="0" smtClean="0"/>
              <a:t>Jesús </a:t>
            </a:r>
            <a:r>
              <a:rPr lang="es-MX" b="1" dirty="0"/>
              <a:t>Soriano Pérez:</a:t>
            </a:r>
            <a:r>
              <a:rPr lang="es-MX" dirty="0"/>
              <a:t> </a:t>
            </a:r>
            <a:r>
              <a:rPr lang="es-MX" dirty="0"/>
              <a:t>D</a:t>
            </a:r>
            <a:r>
              <a:rPr lang="es-MX" dirty="0" smtClean="0"/>
              <a:t>irector </a:t>
            </a:r>
            <a:r>
              <a:rPr lang="es-MX" dirty="0"/>
              <a:t>de </a:t>
            </a:r>
            <a:r>
              <a:rPr lang="es-MX" dirty="0" smtClean="0"/>
              <a:t>operaciones y Elaborador de dulces.</a:t>
            </a:r>
            <a:endParaRPr lang="es-ES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3191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c06.deviantart.net/fs71/f/2013/351/f/6/textura_navidena_para_portadas_by_myonlyheart-d6y9x8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20"/>
            <a:ext cx="9133884" cy="68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BCF2D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Imagen corporativa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dirty="0"/>
              <a:t>Contaremos con un gafete con el eslogan de nuestra </a:t>
            </a:r>
            <a:r>
              <a:rPr lang="es-MX" dirty="0" smtClean="0"/>
              <a:t>empresa al igual con el gafete que nos identificara a que puesto pertenecemos.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Hombre:</a:t>
            </a:r>
          </a:p>
          <a:p>
            <a:pPr>
              <a:buFont typeface="Wingdings" pitchFamily="2" charset="2"/>
              <a:buChar char="Ø"/>
            </a:pPr>
            <a:r>
              <a:rPr lang="es-MX" dirty="0"/>
              <a:t>Pantalón Negro</a:t>
            </a:r>
          </a:p>
          <a:p>
            <a:pPr>
              <a:buFont typeface="Wingdings" pitchFamily="2" charset="2"/>
              <a:buChar char="Ø"/>
            </a:pPr>
            <a:r>
              <a:rPr lang="es-MX" dirty="0"/>
              <a:t>Camisa </a:t>
            </a:r>
            <a:r>
              <a:rPr lang="es-MX" dirty="0" smtClean="0"/>
              <a:t>verde</a:t>
            </a: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Mujeres:</a:t>
            </a:r>
          </a:p>
          <a:p>
            <a:pPr>
              <a:buFont typeface="Wingdings" pitchFamily="2" charset="2"/>
              <a:buChar char="Ø"/>
            </a:pPr>
            <a:r>
              <a:rPr lang="es-MX" dirty="0"/>
              <a:t>Pantalón o falda negra.</a:t>
            </a:r>
          </a:p>
          <a:p>
            <a:pPr>
              <a:buFont typeface="Wingdings" pitchFamily="2" charset="2"/>
              <a:buChar char="Ø"/>
            </a:pPr>
            <a:r>
              <a:rPr lang="es-MX" dirty="0" smtClean="0"/>
              <a:t>Camisa verde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0592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.bp.blogspot.com/_7zVmU7DEHNg/R4p4yPMrN5I/AAAAAAAAHb8/Q2lqlEgdH2A/s400/minipuntos-rosa-past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1" y="-710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2D1F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NOMBRE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67" y="1340768"/>
            <a:ext cx="6667428" cy="513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9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353</Words>
  <Application>Microsoft Office PowerPoint</Application>
  <PresentationFormat>Presentación en pantalla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Visión</vt:lpstr>
      <vt:lpstr>Valores</vt:lpstr>
      <vt:lpstr>FILOSOFIA</vt:lpstr>
      <vt:lpstr>Estructura Organizacional</vt:lpstr>
      <vt:lpstr>Imagen corporativa</vt:lpstr>
      <vt:lpstr>NOMBRE</vt:lpstr>
      <vt:lpstr>LOGOTIPO</vt:lpstr>
      <vt:lpstr>ESLOGAN</vt:lpstr>
      <vt:lpstr>Estudio de mercado</vt:lpstr>
      <vt:lpstr>Presentación de PowerPoint</vt:lpstr>
      <vt:lpstr>Presentación de PowerPoint</vt:lpstr>
      <vt:lpstr>Presentación de PowerPoint</vt:lpstr>
      <vt:lpstr>Presentación de PowerPoint</vt:lpstr>
      <vt:lpstr>Publicidad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sony</dc:creator>
  <cp:lastModifiedBy>sony</cp:lastModifiedBy>
  <cp:revision>16</cp:revision>
  <dcterms:created xsi:type="dcterms:W3CDTF">2015-02-18T14:03:06Z</dcterms:created>
  <dcterms:modified xsi:type="dcterms:W3CDTF">2015-02-22T21:13:43Z</dcterms:modified>
</cp:coreProperties>
</file>